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0287000" cx="18288000"/>
  <p:notesSz cx="18288000" cy="10287000"/>
  <p:embeddedFontLst>
    <p:embeddedFont>
      <p:font typeface="Noto Sans"/>
      <p:regular r:id="rId17"/>
      <p:bold r:id="rId18"/>
      <p:italic r:id="rId19"/>
      <p:boldItalic r:id="rId20"/>
    </p:embeddedFont>
    <p:embeddedFont>
      <p:font typeface="Spectral SemiBold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gKkKhlEbL3biapjCfyiL6riBq4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boldItalic.fntdata"/><Relationship Id="rId22" Type="http://schemas.openxmlformats.org/officeDocument/2006/relationships/font" Target="fonts/SpectralSemiBold-bold.fntdata"/><Relationship Id="rId21" Type="http://schemas.openxmlformats.org/officeDocument/2006/relationships/font" Target="fonts/SpectralSemiBold-regular.fntdata"/><Relationship Id="rId24" Type="http://schemas.openxmlformats.org/officeDocument/2006/relationships/font" Target="fonts/SpectralSemiBold-boldItalic.fntdata"/><Relationship Id="rId23" Type="http://schemas.openxmlformats.org/officeDocument/2006/relationships/font" Target="fonts/SpectralSemiBold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-regular.fntdata"/><Relationship Id="rId16" Type="http://schemas.openxmlformats.org/officeDocument/2006/relationships/slide" Target="slides/slide12.xml"/><Relationship Id="rId19" Type="http://schemas.openxmlformats.org/officeDocument/2006/relationships/font" Target="fonts/NotoSans-italic.fntdata"/><Relationship Id="rId18" Type="http://schemas.openxmlformats.org/officeDocument/2006/relationships/font" Target="fonts/Noto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2200" u="sng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ACTIVITY TIME</a:t>
            </a:r>
            <a:endParaRPr b="1" sz="2200" u="sng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"/>
          </a:p>
        </p:txBody>
      </p:sp>
      <p:sp>
        <p:nvSpPr>
          <p:cNvPr id="111" name="Google Shape;111;p11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5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" name="Google Shape;60;p5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6:notes"/>
          <p:cNvSpPr txBox="1"/>
          <p:nvPr>
            <p:ph idx="12" type="sldNum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833C0B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https://youtu.be/6vTsyJZbkug</a:t>
            </a:r>
            <a:endParaRPr sz="1200">
              <a:solidFill>
                <a:srgbClr val="833C0B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76" name="Google Shape;76;p7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8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>
              <a:solidFill>
                <a:srgbClr val="2D2D2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7" name="Google Shape;87;p8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9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0:notes"/>
          <p:cNvSpPr/>
          <p:nvPr>
            <p:ph idx="2" type="sldImg"/>
          </p:nvPr>
        </p:nvSpPr>
        <p:spPr>
          <a:xfrm>
            <a:off x="6057900" y="1285875"/>
            <a:ext cx="6172200" cy="34718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0:notes"/>
          <p:cNvSpPr txBox="1"/>
          <p:nvPr>
            <p:ph idx="1" type="body"/>
          </p:nvPr>
        </p:nvSpPr>
        <p:spPr>
          <a:xfrm>
            <a:off x="1828800" y="4951413"/>
            <a:ext cx="14630400" cy="4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10:notes"/>
          <p:cNvSpPr txBox="1"/>
          <p:nvPr>
            <p:ph idx="12" type="sldNum"/>
          </p:nvPr>
        </p:nvSpPr>
        <p:spPr>
          <a:xfrm>
            <a:off x="10358438" y="9771063"/>
            <a:ext cx="7924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obj">
  <p:cSld name="OBJECT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/>
          <p:nvPr>
            <p:ph type="title"/>
          </p:nvPr>
        </p:nvSpPr>
        <p:spPr>
          <a:xfrm>
            <a:off x="2826705" y="565133"/>
            <a:ext cx="12634589" cy="176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50">
                <a:solidFill>
                  <a:srgbClr val="54090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5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/>
          <p:nvPr>
            <p:ph type="title"/>
          </p:nvPr>
        </p:nvSpPr>
        <p:spPr>
          <a:xfrm>
            <a:off x="736600" y="1172042"/>
            <a:ext cx="13258800" cy="12002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700"/>
            </a:lvl9pPr>
          </a:lstStyle>
          <a:p/>
        </p:txBody>
      </p:sp>
      <p:sp>
        <p:nvSpPr>
          <p:cNvPr id="23" name="Google Shape;23;p16"/>
          <p:cNvSpPr txBox="1"/>
          <p:nvPr>
            <p:ph idx="10" type="dt"/>
          </p:nvPr>
        </p:nvSpPr>
        <p:spPr>
          <a:xfrm>
            <a:off x="736601" y="13464577"/>
            <a:ext cx="3437466" cy="461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1" type="ftr"/>
          </p:nvPr>
        </p:nvSpPr>
        <p:spPr>
          <a:xfrm>
            <a:off x="5033435" y="13464577"/>
            <a:ext cx="4665134" cy="461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10557935" y="13313027"/>
            <a:ext cx="3437466" cy="764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2826705" y="565133"/>
            <a:ext cx="12634589" cy="17640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850" u="none" cap="none" strike="noStrike">
                <a:solidFill>
                  <a:srgbClr val="54090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" type="body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0" type="dt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4"/>
          <p:cNvSpPr txBox="1"/>
          <p:nvPr>
            <p:ph idx="12" type="sldNum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hyperlink" Target="https://www.youtube.com/watch?v=oTpXlpxFoB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jpg"/><Relationship Id="rId6" Type="http://schemas.openxmlformats.org/officeDocument/2006/relationships/hyperlink" Target="https://youtu.be/6A-RqZzd2JU" TargetMode="External"/><Relationship Id="rId7" Type="http://schemas.openxmlformats.org/officeDocument/2006/relationships/hyperlink" Target="https://youtu.be/6vTsyJZbku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"/>
          <p:cNvSpPr/>
          <p:nvPr/>
        </p:nvSpPr>
        <p:spPr>
          <a:xfrm>
            <a:off x="0" y="0"/>
            <a:ext cx="18275100" cy="10287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 txBox="1"/>
          <p:nvPr/>
        </p:nvSpPr>
        <p:spPr>
          <a:xfrm>
            <a:off x="265472" y="7147024"/>
            <a:ext cx="5463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VOLUME </a:t>
            </a:r>
            <a:r>
              <a:rPr b="1" lang="en-US" sz="2600" u="sng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MODULE 4</a:t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GRADE  5-6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SESSION </a:t>
            </a:r>
            <a:r>
              <a:rPr b="1" lang="en-US" sz="2600" u="sng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2</a:t>
            </a: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- Why is </a:t>
            </a:r>
            <a:r>
              <a:rPr b="1" lang="en-US" sz="2600" u="sng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l</a:t>
            </a:r>
            <a:r>
              <a:rPr b="1" i="0" lang="en-US" sz="2600" u="sng" cap="none" strike="noStrike">
                <a:solidFill>
                  <a:schemeClr val="lt1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istening Important </a:t>
            </a:r>
            <a:endParaRPr b="1" i="0" sz="2600" u="sng" cap="none" strike="noStrike">
              <a:solidFill>
                <a:schemeClr val="lt1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tive Listening Word Search - WordMint" id="113" name="Google Shape;1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3251" y="1"/>
            <a:ext cx="11221499" cy="100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/>
          <p:nvPr>
            <p:ph type="title"/>
          </p:nvPr>
        </p:nvSpPr>
        <p:spPr>
          <a:xfrm>
            <a:off x="3097020" y="1039282"/>
            <a:ext cx="112740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5400" u="sng">
                <a:latin typeface="Spectral SemiBold"/>
                <a:ea typeface="Spectral SemiBold"/>
                <a:cs typeface="Spectral SemiBold"/>
                <a:sym typeface="Spectral SemiBold"/>
              </a:rPr>
              <a:t>TAKE AWAY !</a:t>
            </a:r>
            <a:endParaRPr b="1" sz="54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b="11998" l="2008" r="2008" t="5714"/>
          <a:stretch/>
        </p:blipFill>
        <p:spPr>
          <a:xfrm>
            <a:off x="402635" y="6162039"/>
            <a:ext cx="9777685" cy="41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2"/>
          <p:cNvPicPr preferRelativeResize="0"/>
          <p:nvPr/>
        </p:nvPicPr>
        <p:blipFill rotWithShape="1">
          <a:blip r:embed="rId3">
            <a:alphaModFix/>
          </a:blip>
          <a:srcRect b="12000" l="21506" r="0" t="30857"/>
          <a:stretch/>
        </p:blipFill>
        <p:spPr>
          <a:xfrm>
            <a:off x="10180320" y="7325990"/>
            <a:ext cx="8265535" cy="296101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2"/>
          <p:cNvSpPr txBox="1"/>
          <p:nvPr/>
        </p:nvSpPr>
        <p:spPr>
          <a:xfrm>
            <a:off x="4904926" y="3534518"/>
            <a:ext cx="9408161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Impact of Absent Mindedness in listening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Importance of Active Mindedness in Listening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What is Listening and Its Types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What are the benefits of Effective  Listening skills</a:t>
            </a:r>
            <a:endParaRPr b="0" i="0" sz="3200" u="none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23" name="Google Shape;123;p12"/>
          <p:cNvPicPr preferRelativeResize="0"/>
          <p:nvPr/>
        </p:nvPicPr>
        <p:blipFill rotWithShape="1">
          <a:blip r:embed="rId4">
            <a:alphaModFix/>
          </a:blip>
          <a:srcRect b="10299" l="9734" r="6532" t="8634"/>
          <a:stretch/>
        </p:blipFill>
        <p:spPr>
          <a:xfrm>
            <a:off x="15402560" y="0"/>
            <a:ext cx="2885440" cy="279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2329575" y="853400"/>
            <a:ext cx="12455100" cy="9225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14959339" y="5153375"/>
            <a:ext cx="1370005" cy="406822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775" y="3297437"/>
            <a:ext cx="4982025" cy="45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"/>
          <p:cNvSpPr txBox="1"/>
          <p:nvPr/>
        </p:nvSpPr>
        <p:spPr>
          <a:xfrm>
            <a:off x="8686800" y="46863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 txBox="1"/>
          <p:nvPr/>
        </p:nvSpPr>
        <p:spPr>
          <a:xfrm>
            <a:off x="6532880" y="157261"/>
            <a:ext cx="67767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sng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CLASS ROOM RULES !</a:t>
            </a:r>
            <a:endParaRPr/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857500" cy="28575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" name="Google Shape;45;p2"/>
          <p:cNvSpPr txBox="1"/>
          <p:nvPr/>
        </p:nvSpPr>
        <p:spPr>
          <a:xfrm>
            <a:off x="4246880" y="1428750"/>
            <a:ext cx="9794240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Participate by listening actively and paying attention.</a:t>
            </a:r>
            <a:endParaRPr/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Do not mass answer and wait for your turn. </a:t>
            </a:r>
            <a:endParaRPr/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Respect other people’s feelings and time. </a:t>
            </a:r>
            <a:endParaRPr/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Implement the SOCH learning.</a:t>
            </a:r>
            <a:endParaRPr/>
          </a:p>
          <a:p>
            <a:pPr indent="-457200" lvl="0" marL="469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⮚"/>
            </a:pPr>
            <a:r>
              <a:rPr b="0" i="0" lang="en-US" sz="2800" u="none" cap="none" strike="noStrike">
                <a:solidFill>
                  <a:schemeClr val="lt2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Accept feedback and make necessary changes for self 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8527" y="-206478"/>
            <a:ext cx="7080950" cy="259235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51" name="Google Shape;51;p3"/>
          <p:cNvPicPr preferRelativeResize="0"/>
          <p:nvPr/>
        </p:nvPicPr>
        <p:blipFill rotWithShape="1">
          <a:blip r:embed="rId4">
            <a:alphaModFix/>
          </a:blip>
          <a:srcRect b="-366" l="0" r="0" t="76890"/>
          <a:stretch/>
        </p:blipFill>
        <p:spPr>
          <a:xfrm rot="10800000">
            <a:off x="0" y="8988743"/>
            <a:ext cx="7057941" cy="1298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9325" y="8988439"/>
            <a:ext cx="7059780" cy="129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"/>
          <p:cNvPicPr preferRelativeResize="0"/>
          <p:nvPr/>
        </p:nvPicPr>
        <p:blipFill rotWithShape="1">
          <a:blip r:embed="rId5">
            <a:alphaModFix/>
          </a:blip>
          <a:srcRect b="0" l="0" r="3453" t="0"/>
          <a:stretch/>
        </p:blipFill>
        <p:spPr>
          <a:xfrm>
            <a:off x="11614300" y="8988439"/>
            <a:ext cx="6815940" cy="129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3"/>
          <p:cNvPicPr preferRelativeResize="0"/>
          <p:nvPr/>
        </p:nvPicPr>
        <p:blipFill rotWithShape="1">
          <a:blip r:embed="rId6">
            <a:alphaModFix/>
          </a:blip>
          <a:srcRect b="6142" l="2620" r="2867" t="5454"/>
          <a:stretch/>
        </p:blipFill>
        <p:spPr>
          <a:xfrm>
            <a:off x="11614300" y="2736081"/>
            <a:ext cx="6238240" cy="47155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 txBox="1"/>
          <p:nvPr>
            <p:ph type="title"/>
          </p:nvPr>
        </p:nvSpPr>
        <p:spPr>
          <a:xfrm>
            <a:off x="581900" y="4468100"/>
            <a:ext cx="102111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4450">
                <a:latin typeface="Spectral SemiBold"/>
                <a:ea typeface="Spectral SemiBold"/>
                <a:cs typeface="Spectral SemiBold"/>
                <a:sym typeface="Spectral SemiBold"/>
              </a:rPr>
              <a:t>Walk ,Stop , Jump , Dance Clap, Name</a:t>
            </a:r>
            <a:endParaRPr b="0" sz="4450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sp>
        <p:nvSpPr>
          <p:cNvPr id="56" name="Google Shape;56;p3"/>
          <p:cNvSpPr txBox="1"/>
          <p:nvPr/>
        </p:nvSpPr>
        <p:spPr>
          <a:xfrm>
            <a:off x="840150" y="6095850"/>
            <a:ext cx="94854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u="sng">
                <a:solidFill>
                  <a:srgbClr val="540908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https://www.youtube.com/watch?v=oTpXlpxFoBI</a:t>
            </a:r>
            <a:endParaRPr sz="3100">
              <a:solidFill>
                <a:srgbClr val="540908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2987040" y="595424"/>
            <a:ext cx="12010899" cy="2215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Absent Mindedness and its Impact on Listening</a:t>
            </a:r>
            <a:endParaRPr b="1" sz="48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10299" l="9734" r="6532" t="8634"/>
          <a:stretch/>
        </p:blipFill>
        <p:spPr>
          <a:xfrm>
            <a:off x="15789701" y="0"/>
            <a:ext cx="2498299" cy="241873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5"/>
          <p:cNvSpPr/>
          <p:nvPr/>
        </p:nvSpPr>
        <p:spPr>
          <a:xfrm>
            <a:off x="3553691" y="3211719"/>
            <a:ext cx="11887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	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075" y="3400175"/>
            <a:ext cx="10271850" cy="539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"/>
          <p:cNvSpPr txBox="1"/>
          <p:nvPr>
            <p:ph type="title"/>
          </p:nvPr>
        </p:nvSpPr>
        <p:spPr>
          <a:xfrm>
            <a:off x="2875116" y="568264"/>
            <a:ext cx="13258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500" u="sng">
                <a:latin typeface="Spectral SemiBold"/>
                <a:ea typeface="Spectral SemiBold"/>
                <a:cs typeface="Spectral SemiBold"/>
                <a:sym typeface="Spectral SemiBold"/>
              </a:rPr>
              <a:t>The Importance of Active-Mindedness in Listening</a:t>
            </a:r>
            <a:endParaRPr sz="39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72" name="Google Shape;7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600" y="3312224"/>
            <a:ext cx="8495424" cy="56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2313965" y="666082"/>
            <a:ext cx="13258800" cy="1107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1" lang="en-US" sz="6000" u="sng">
                <a:latin typeface="Spectral SemiBold"/>
                <a:ea typeface="Spectral SemiBold"/>
                <a:cs typeface="Spectral SemiBold"/>
                <a:sym typeface="Spectral SemiBold"/>
              </a:rPr>
              <a:t>VIDEO TIME</a:t>
            </a:r>
            <a:endParaRPr b="1" sz="60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79" name="Google Shape;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07454" y="6245002"/>
            <a:ext cx="3197854" cy="404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5087323" y="6245002"/>
            <a:ext cx="3200677" cy="4041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ntal Health Stock Illustrations – 85,913 Mental Health ..." id="81" name="Google Shape;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444" y="1910576"/>
            <a:ext cx="5229012" cy="597981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7"/>
          <p:cNvSpPr/>
          <p:nvPr/>
        </p:nvSpPr>
        <p:spPr>
          <a:xfrm>
            <a:off x="7249947" y="8709558"/>
            <a:ext cx="51567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https://youtu.be/6A-RqZzd2JU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 txBox="1"/>
          <p:nvPr/>
        </p:nvSpPr>
        <p:spPr>
          <a:xfrm>
            <a:off x="5030550" y="8818050"/>
            <a:ext cx="7480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rgbClr val="540908"/>
                </a:solidFill>
                <a:latin typeface="Spectral SemiBold"/>
                <a:ea typeface="Spectral SemiBold"/>
                <a:cs typeface="Spectral SemiBold"/>
                <a:sym typeface="Spectral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https://youtu.be/6vTsyJZbkug</a:t>
            </a:r>
            <a:endParaRPr sz="4200">
              <a:solidFill>
                <a:srgbClr val="540908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2843815" y="378210"/>
            <a:ext cx="12010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 u="sng">
                <a:latin typeface="Spectral SemiBold"/>
                <a:ea typeface="Spectral SemiBold"/>
                <a:cs typeface="Spectral SemiBold"/>
                <a:sym typeface="Spectral SemiBold"/>
              </a:rPr>
              <a:t>WHAT IS LISTENING? </a:t>
            </a:r>
            <a:endParaRPr b="1" sz="4800" u="sng">
              <a:latin typeface="Spectral SemiBold"/>
              <a:ea typeface="Spectral SemiBold"/>
              <a:cs typeface="Spectral SemiBold"/>
              <a:sym typeface="Spectral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 u="sng">
                <a:latin typeface="Spectral SemiBold"/>
                <a:ea typeface="Spectral SemiBold"/>
                <a:cs typeface="Spectral SemiBold"/>
                <a:sym typeface="Spectral SemiBold"/>
              </a:rPr>
              <a:t>&amp; TYPES OF LISTENING</a:t>
            </a:r>
            <a:endParaRPr b="1" sz="48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3">
            <a:alphaModFix/>
          </a:blip>
          <a:srcRect b="10299" l="9734" r="6532" t="8634"/>
          <a:stretch/>
        </p:blipFill>
        <p:spPr>
          <a:xfrm>
            <a:off x="15789701" y="0"/>
            <a:ext cx="2498299" cy="2418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Are Listening Skills?" id="91" name="Google Shape;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8125" y="2534375"/>
            <a:ext cx="10551750" cy="75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9"/>
          <p:cNvSpPr txBox="1"/>
          <p:nvPr>
            <p:ph type="title"/>
          </p:nvPr>
        </p:nvSpPr>
        <p:spPr>
          <a:xfrm>
            <a:off x="3313014" y="1204591"/>
            <a:ext cx="11459625" cy="92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 sz="4800" u="sng">
                <a:latin typeface="Spectral SemiBold"/>
                <a:ea typeface="Spectral SemiBold"/>
                <a:cs typeface="Spectral SemiBold"/>
                <a:sym typeface="Spectral SemiBold"/>
              </a:rPr>
              <a:t>WHAT IS ACTIVE LISTENING</a:t>
            </a:r>
            <a:endParaRPr b="1" sz="4800" u="sng"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10299" l="9734" r="6532" t="8634"/>
          <a:stretch/>
        </p:blipFill>
        <p:spPr>
          <a:xfrm>
            <a:off x="15402560" y="0"/>
            <a:ext cx="2885440" cy="279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850" y="2432690"/>
            <a:ext cx="7854310" cy="785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0"/>
          <p:cNvPicPr preferRelativeResize="0"/>
          <p:nvPr/>
        </p:nvPicPr>
        <p:blipFill rotWithShape="1">
          <a:blip r:embed="rId3">
            <a:alphaModFix/>
          </a:blip>
          <a:srcRect b="10299" l="9734" r="6532" t="8634"/>
          <a:stretch/>
        </p:blipFill>
        <p:spPr>
          <a:xfrm>
            <a:off x="15402560" y="0"/>
            <a:ext cx="2885440" cy="2793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/>
          <p:nvPr/>
        </p:nvSpPr>
        <p:spPr>
          <a:xfrm>
            <a:off x="3561050" y="1277425"/>
            <a:ext cx="109791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5800" u="sng" cap="none" strike="noStrike">
                <a:solidFill>
                  <a:srgbClr val="000000"/>
                </a:solidFill>
                <a:latin typeface="Spectral SemiBold"/>
                <a:ea typeface="Spectral SemiBold"/>
                <a:cs typeface="Spectral SemiBold"/>
                <a:sym typeface="Spectral SemiBold"/>
              </a:rPr>
              <a:t>Benefits of Effectiv</a:t>
            </a:r>
            <a:r>
              <a:rPr lang="en-US" sz="5800" u="sng">
                <a:latin typeface="Spectral SemiBold"/>
                <a:ea typeface="Spectral SemiBold"/>
                <a:cs typeface="Spectral SemiBold"/>
                <a:sym typeface="Spectral SemiBold"/>
              </a:rPr>
              <a:t>e Listening</a:t>
            </a:r>
            <a:endParaRPr i="0" sz="5800" u="sng" cap="none" strike="noStrike">
              <a:solidFill>
                <a:srgbClr val="000000"/>
              </a:solidFill>
              <a:latin typeface="Spectral SemiBold"/>
              <a:ea typeface="Spectral SemiBold"/>
              <a:cs typeface="Spectral SemiBold"/>
              <a:sym typeface="Spectral SemiBold"/>
            </a:endParaRPr>
          </a:p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4">
            <a:alphaModFix/>
          </a:blip>
          <a:srcRect b="17478" l="0" r="0" t="0"/>
          <a:stretch/>
        </p:blipFill>
        <p:spPr>
          <a:xfrm>
            <a:off x="4756600" y="3447175"/>
            <a:ext cx="8587975" cy="532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K12 Techno</dc:creator>
</cp:coreProperties>
</file>